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media/audio2.bin" ContentType="audio/unknown"/>
  <Override PartName="/ppt/media/audio3.bin" ContentType="audio/unknown"/>
  <Override PartName="/ppt/media/audio4.bin" ContentType="audio/unknown"/>
  <Override PartName="/ppt/media/audio5.bin" ContentType="audio/unknown"/>
  <Override PartName="/ppt/media/audio6.bin" ContentType="audio/unknown"/>
  <Override PartName="/ppt/media/audio7.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p:scale>
          <a:sx n="86" d="100"/>
          <a:sy n="86" d="100"/>
        </p:scale>
        <p:origin x="-75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20554-DE40-4F1D-A25C-5A7E2C7EA785}" type="datetimeFigureOut">
              <a:rPr lang="en-US"/>
              <a:t>2/26/13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49CFD-B2DF-4603-A366-2AD10940630A}" type="slidenum">
              <a:rPr lang="en-US"/>
              <a:t>‹#›</a:t>
            </a:fld>
            <a:endParaRPr lang="en-US"/>
          </a:p>
        </p:txBody>
      </p:sp>
    </p:spTree>
    <p:extLst>
      <p:ext uri="{BB962C8B-B14F-4D97-AF65-F5344CB8AC3E}">
        <p14:creationId xmlns:p14="http://schemas.microsoft.com/office/powerpoint/2010/main" val="397692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49CFD-B2DF-4603-A366-2AD10940630A}" type="slidenum">
              <a:rPr lang="en-US"/>
              <a:t>1</a:t>
            </a:fld>
            <a:endParaRPr lang="en-US"/>
          </a:p>
        </p:txBody>
      </p:sp>
    </p:spTree>
    <p:extLst>
      <p:ext uri="{BB962C8B-B14F-4D97-AF65-F5344CB8AC3E}">
        <p14:creationId xmlns:p14="http://schemas.microsoft.com/office/powerpoint/2010/main" val="346481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49CFD-B2DF-4603-A366-2AD10940630A}" type="slidenum">
              <a:rPr lang="en-US"/>
              <a:t>2</a:t>
            </a:fld>
            <a:endParaRPr lang="en-US"/>
          </a:p>
        </p:txBody>
      </p:sp>
    </p:spTree>
    <p:extLst>
      <p:ext uri="{BB962C8B-B14F-4D97-AF65-F5344CB8AC3E}">
        <p14:creationId xmlns:p14="http://schemas.microsoft.com/office/powerpoint/2010/main" val="189932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7095"/>
            <a:ext cx="103632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914401" y="3810000"/>
            <a:ext cx="10361083"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1FA7AC5-6045-4418-8E60-F48788734473}"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5346700" y="3048001"/>
            <a:ext cx="149860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738282"/>
            <a:ext cx="10361084"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48000" y="457200"/>
            <a:ext cx="6096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1" y="5181600"/>
            <a:ext cx="10361084"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4998720" y="4890248"/>
            <a:ext cx="219456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1FA7AC5-6045-4418-8E60-F48788734473}"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4998720" y="1658993"/>
            <a:ext cx="219456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537882"/>
            <a:ext cx="2032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537882"/>
            <a:ext cx="7853083"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1FA7AC5-6045-4418-8E60-F48788734473}"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8344891" y="3086794"/>
            <a:ext cx="1645920" cy="22721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1FA7AC5-6045-4418-8E60-F48788734473}"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4998720" y="1658993"/>
            <a:ext cx="219456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1" y="1626440"/>
            <a:ext cx="10361084"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14401" y="3813048"/>
            <a:ext cx="10361084"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2/26/13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5384800" y="3174066"/>
            <a:ext cx="14224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2209801"/>
            <a:ext cx="48768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400800" y="2209801"/>
            <a:ext cx="48768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1FA7AC5-6045-4418-8E60-F48788734473}" type="datetimeFigureOut">
              <a:rPr lang="en-US" smtClean="0"/>
              <a:t>2/26/13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4998720" y="1658993"/>
            <a:ext cx="219456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2027238"/>
            <a:ext cx="48768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819400"/>
            <a:ext cx="48768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400800" y="2027238"/>
            <a:ext cx="48768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00800" y="2819400"/>
            <a:ext cx="48768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1FA7AC5-6045-4418-8E60-F48788734473}" type="datetimeFigureOut">
              <a:rPr lang="en-US" smtClean="0"/>
              <a:t>2/26/13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4998720" y="1658993"/>
            <a:ext cx="219456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FA7AC5-6045-4418-8E60-F48788734473}" type="datetimeFigureOut">
              <a:rPr lang="en-US" smtClean="0"/>
              <a:t>2/26/13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4998720" y="1658993"/>
            <a:ext cx="219456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2/26/13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541" y="914400"/>
            <a:ext cx="48768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6394824" y="457200"/>
            <a:ext cx="48768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878541" y="2590800"/>
            <a:ext cx="48768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2219661" y="2286001"/>
            <a:ext cx="219456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8684" y="914400"/>
            <a:ext cx="48768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878541" y="457200"/>
            <a:ext cx="48768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398684" y="2587752"/>
            <a:ext cx="48768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2/26/13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7739804" y="2286001"/>
            <a:ext cx="219456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740400" y="6289116"/>
            <a:ext cx="711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C71CAF9-4461-454A-B702-D536C3775752}" type="slidenum">
              <a:rPr lang="en-US" smtClean="0"/>
              <a:t>‹#›</a:t>
            </a:fld>
            <a:endParaRPr lang="en-US"/>
          </a:p>
        </p:txBody>
      </p:sp>
      <p:sp>
        <p:nvSpPr>
          <p:cNvPr id="2" name="Title Placeholder 1"/>
          <p:cNvSpPr>
            <a:spLocks noGrp="1"/>
          </p:cNvSpPr>
          <p:nvPr>
            <p:ph type="title"/>
          </p:nvPr>
        </p:nvSpPr>
        <p:spPr>
          <a:xfrm>
            <a:off x="914401" y="67236"/>
            <a:ext cx="10361084"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914401" y="2209800"/>
            <a:ext cx="10361084"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534401" y="6289116"/>
            <a:ext cx="31675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A7AC5-6045-4418-8E60-F48788734473}" type="datetimeFigureOut">
              <a:rPr lang="en-US" smtClean="0"/>
              <a:t>2/26/13</a:t>
            </a:fld>
            <a:endParaRPr lang="en-US"/>
          </a:p>
        </p:txBody>
      </p:sp>
      <p:sp>
        <p:nvSpPr>
          <p:cNvPr id="5" name="Footer Placeholder 4"/>
          <p:cNvSpPr>
            <a:spLocks noGrp="1"/>
          </p:cNvSpPr>
          <p:nvPr>
            <p:ph type="ftr" sz="quarter" idx="3"/>
          </p:nvPr>
        </p:nvSpPr>
        <p:spPr>
          <a:xfrm>
            <a:off x="466165" y="6289116"/>
            <a:ext cx="420743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audio" Target="../media/audio1.bin"/></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audio" Target="../media/audio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3.bin"/><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audio" Target="../media/audio4.bin"/><Relationship Id="rId1" Type="http://schemas.openxmlformats.org/officeDocument/2006/relationships/slideLayout" Target="../slideLayouts/slideLayout10.xml"/><Relationship Id="rId2" Type="http://schemas.openxmlformats.org/officeDocument/2006/relationships/audio" Target="../media/audio4.bin"/></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audio" Target="../media/audio5.bin"/><Relationship Id="rId1" Type="http://schemas.openxmlformats.org/officeDocument/2006/relationships/slideLayout" Target="../slideLayouts/slideLayout10.xml"/><Relationship Id="rId2" Type="http://schemas.openxmlformats.org/officeDocument/2006/relationships/audio" Target="../media/audio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 Id="rId3" Type="http://schemas.openxmlformats.org/officeDocument/2006/relationships/audio" Target="../media/audio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25" y="-554921"/>
            <a:ext cx="8814383" cy="1773761"/>
          </a:xfrm>
        </p:spPr>
        <p:txBody>
          <a:bodyPr/>
          <a:lstStyle/>
          <a:p>
            <a:r>
              <a:rPr lang="en-US" dirty="0">
                <a:latin typeface="Capitals"/>
                <a:cs typeface="Capitals"/>
              </a:rPr>
              <a:t>Reading is Power</a:t>
            </a:r>
          </a:p>
        </p:txBody>
      </p:sp>
      <p:pic>
        <p:nvPicPr>
          <p:cNvPr id="4" name="Picture 3" descr="5793545-child-reading-book-art-isolated-on-a-white-background.jpg"/>
          <p:cNvPicPr>
            <a:picLocks noChangeAspect="1"/>
          </p:cNvPicPr>
          <p:nvPr/>
        </p:nvPicPr>
        <p:blipFill>
          <a:blip r:embed="rId3"/>
          <a:stretch>
            <a:fillRect/>
          </a:stretch>
        </p:blipFill>
        <p:spPr>
          <a:xfrm>
            <a:off x="469900" y="1315586"/>
            <a:ext cx="11228388" cy="5045527"/>
          </a:xfrm>
          <a:prstGeom prst="rect">
            <a:avLst/>
          </a:prstGeom>
        </p:spPr>
      </p:pic>
    </p:spTree>
    <p:extLst>
      <p:ext uri="{BB962C8B-B14F-4D97-AF65-F5344CB8AC3E}">
        <p14:creationId xmlns:p14="http://schemas.microsoft.com/office/powerpoint/2010/main" val="4157082590"/>
      </p:ext>
    </p:extLst>
  </p:cSld>
  <p:clrMapOvr>
    <a:masterClrMapping/>
  </p:clrMapOvr>
  <mc:AlternateContent xmlns:mc="http://schemas.openxmlformats.org/markup-compatibility/2006" xmlns:p14="http://schemas.microsoft.com/office/powerpoint/2010/main">
    <mc:Choice Requires="p14">
      <p:transition p14:dur="400">
        <p:split orient="vert"/>
      </p:transition>
    </mc:Choice>
    <mc:Fallback xmlns="">
      <p:transition xmlns:p14="http://schemas.microsoft.com/office/powerpoint/2010/main">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pitals"/>
                <a:cs typeface="Capitals"/>
              </a:rPr>
              <a:t>Why is Reading Important ?</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a:latin typeface="Franklin Gothic Medium"/>
              </a:rPr>
              <a:t>Reading is important because it can give you knowledge and enjoyment at the same time. For example it you are reading a book about a man who had it all and then suddenly loses it all because he was selfish. You would gain knowledge about life lessons and you will also be into the story because of its intriguing plot. Also reading can help build your vocabulary and writing skills by listening and studying your favorite </a:t>
            </a:r>
            <a:r>
              <a:rPr lang="en-US" dirty="0" smtClean="0">
                <a:latin typeface="Franklin Gothic Medium"/>
              </a:rPr>
              <a:t>author. Reading is a venture to your imagination.</a:t>
            </a:r>
            <a:endParaRPr lang="en-US" dirty="0">
              <a:latin typeface="Franklin Gothic Medium"/>
            </a:endParaRPr>
          </a:p>
        </p:txBody>
      </p:sp>
    </p:spTree>
    <p:extLst>
      <p:ext uri="{BB962C8B-B14F-4D97-AF65-F5344CB8AC3E}">
        <p14:creationId xmlns:p14="http://schemas.microsoft.com/office/powerpoint/2010/main" val="2802362325"/>
      </p:ext>
    </p:extLst>
  </p:cSld>
  <p:clrMapOvr>
    <a:masterClrMapping/>
  </p:clrMapOvr>
  <p:transition xmlns:p14="http://schemas.microsoft.com/office/powerpoint/2010/main" spd="slow">
    <p:push dir="u"/>
    <p:sndAc>
      <p:stSnd>
        <p:snd r:embed="rId3" name="Fly In"/>
      </p:stSnd>
    </p:sndAc>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684" y="914400"/>
            <a:ext cx="4876800" cy="961166"/>
          </a:xfrm>
        </p:spPr>
        <p:txBody>
          <a:bodyPr/>
          <a:lstStyle/>
          <a:p>
            <a:r>
              <a:rPr lang="en-US" dirty="0" smtClean="0">
                <a:latin typeface="Capitals"/>
                <a:cs typeface="Capitals"/>
              </a:rPr>
              <a:t>MAIN IDEA  </a:t>
            </a:r>
            <a:endParaRPr lang="en-US" dirty="0">
              <a:latin typeface="Capitals"/>
              <a:cs typeface="Capitals"/>
            </a:endParaRPr>
          </a:p>
        </p:txBody>
      </p:sp>
      <p:pic>
        <p:nvPicPr>
          <p:cNvPr id="5" name="Picture Placeholder 4" descr="The-Main-Idea.jpg"/>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913" r="26913"/>
          <a:stretch>
            <a:fillRect/>
          </a:stretch>
        </p:blipFill>
        <p:spPr>
          <a:prstGeom prst="roundRect">
            <a:avLst>
              <a:gd name="adj" fmla="val 8594"/>
            </a:avLst>
          </a:prstGeom>
          <a:solidFill>
            <a:srgbClr val="FFFFFF">
              <a:shade val="85000"/>
            </a:srgbClr>
          </a:solidFill>
          <a:ln>
            <a:solidFill>
              <a:schemeClr val="tx2"/>
            </a:solid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6398684" y="2587753"/>
            <a:ext cx="4876800" cy="897551"/>
          </a:xfrm>
        </p:spPr>
        <p:txBody>
          <a:bodyPr>
            <a:normAutofit/>
          </a:bodyPr>
          <a:lstStyle/>
          <a:p>
            <a:r>
              <a:rPr lang="en-US" sz="2400" dirty="0" smtClean="0">
                <a:latin typeface="Franklin Gothic Medium"/>
                <a:cs typeface="Franklin Gothic Medium"/>
              </a:rPr>
              <a:t>Main idea is the most important idea, thought or message of a text.</a:t>
            </a:r>
          </a:p>
          <a:p>
            <a:endParaRPr lang="en-US" sz="2400" dirty="0" smtClean="0">
              <a:latin typeface="Franklin Gothic Medium"/>
              <a:cs typeface="Franklin Gothic Medium"/>
            </a:endParaRPr>
          </a:p>
        </p:txBody>
      </p:sp>
      <p:sp>
        <p:nvSpPr>
          <p:cNvPr id="7" name="TextBox 6"/>
          <p:cNvSpPr txBox="1"/>
          <p:nvPr/>
        </p:nvSpPr>
        <p:spPr>
          <a:xfrm>
            <a:off x="6630381" y="3573913"/>
            <a:ext cx="4769739" cy="3046988"/>
          </a:xfrm>
          <a:prstGeom prst="rect">
            <a:avLst/>
          </a:prstGeom>
          <a:noFill/>
        </p:spPr>
        <p:txBody>
          <a:bodyPr wrap="square" rtlCol="0">
            <a:spAutoFit/>
          </a:bodyPr>
          <a:lstStyle/>
          <a:p>
            <a:r>
              <a:rPr lang="en-US" sz="2400" dirty="0">
                <a:latin typeface="Franklin Gothic Medium"/>
                <a:cs typeface="Franklin Gothic Medium"/>
              </a:rPr>
              <a:t> </a:t>
            </a:r>
            <a:r>
              <a:rPr lang="en-US" sz="2400" dirty="0" smtClean="0">
                <a:latin typeface="Franklin Gothic Medium"/>
                <a:cs typeface="Franklin Gothic Medium"/>
              </a:rPr>
              <a:t>To find the main idea, you must do the following:</a:t>
            </a:r>
          </a:p>
          <a:p>
            <a:endParaRPr lang="en-US" sz="2400" dirty="0">
              <a:latin typeface="Franklin Gothic Medium"/>
              <a:cs typeface="Franklin Gothic Medium"/>
            </a:endParaRPr>
          </a:p>
          <a:p>
            <a:r>
              <a:rPr lang="en-US" sz="2400" dirty="0" smtClean="0">
                <a:latin typeface="Franklin Gothic Medium"/>
                <a:cs typeface="Franklin Gothic Medium"/>
              </a:rPr>
              <a:t>*Find the topic</a:t>
            </a:r>
          </a:p>
          <a:p>
            <a:r>
              <a:rPr lang="en-US" sz="2400" dirty="0" smtClean="0">
                <a:latin typeface="Franklin Gothic Medium"/>
                <a:cs typeface="Franklin Gothic Medium"/>
              </a:rPr>
              <a:t>*What did “what”, “who” do?</a:t>
            </a:r>
          </a:p>
          <a:p>
            <a:r>
              <a:rPr lang="en-US" sz="2400" dirty="0" smtClean="0">
                <a:latin typeface="Franklin Gothic Medium"/>
                <a:cs typeface="Franklin Gothic Medium"/>
              </a:rPr>
              <a:t>*When/Where</a:t>
            </a:r>
          </a:p>
          <a:p>
            <a:r>
              <a:rPr lang="en-US" sz="2400" dirty="0" smtClean="0">
                <a:latin typeface="Franklin Gothic Medium"/>
                <a:cs typeface="Franklin Gothic Medium"/>
              </a:rPr>
              <a:t>*How/Why</a:t>
            </a:r>
          </a:p>
          <a:p>
            <a:r>
              <a:rPr lang="en-US" sz="2400" dirty="0" smtClean="0">
                <a:latin typeface="Franklin Gothic Medium"/>
                <a:cs typeface="Franklin Gothic Medium"/>
              </a:rPr>
              <a:t>*Create Main Idea Statement </a:t>
            </a:r>
            <a:endParaRPr lang="en-US" sz="2400" dirty="0">
              <a:latin typeface="Franklin Gothic Medium"/>
              <a:cs typeface="Franklin Gothic Medium"/>
            </a:endParaRPr>
          </a:p>
        </p:txBody>
      </p:sp>
    </p:spTree>
    <p:extLst>
      <p:ext uri="{BB962C8B-B14F-4D97-AF65-F5344CB8AC3E}">
        <p14:creationId xmlns:p14="http://schemas.microsoft.com/office/powerpoint/2010/main" val="3387134471"/>
      </p:ext>
    </p:extLst>
  </p:cSld>
  <p:clrMapOvr>
    <a:masterClrMapping/>
  </p:clrMapOvr>
  <p:transition xmlns:p14="http://schemas.microsoft.com/office/powerpoint/2010/main" spd="slow">
    <p:wipe/>
    <p:sndAc>
      <p:stSnd>
        <p:snd r:embed="rId2" name="Arrow"/>
      </p:stSnd>
    </p:sndAc>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pitals"/>
                <a:cs typeface="Capitals"/>
              </a:rPr>
              <a:t>PLOT</a:t>
            </a:r>
            <a:endParaRPr lang="en-US" dirty="0">
              <a:solidFill>
                <a:schemeClr val="tx1"/>
              </a:solidFill>
              <a:latin typeface="Capitals"/>
              <a:cs typeface="Capitals"/>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0847" y="2230003"/>
            <a:ext cx="5942117" cy="3618219"/>
          </a:xfrm>
        </p:spPr>
      </p:pic>
      <p:sp>
        <p:nvSpPr>
          <p:cNvPr id="4" name="Content Placeholder 3"/>
          <p:cNvSpPr>
            <a:spLocks noGrp="1"/>
          </p:cNvSpPr>
          <p:nvPr>
            <p:ph sz="half" idx="2"/>
          </p:nvPr>
        </p:nvSpPr>
        <p:spPr/>
        <p:txBody>
          <a:bodyPr>
            <a:normAutofit/>
          </a:bodyPr>
          <a:lstStyle/>
          <a:p>
            <a:r>
              <a:rPr lang="en-US" sz="2400" dirty="0" smtClean="0">
                <a:latin typeface="Franklin Gothic Medium"/>
                <a:cs typeface="Franklin Gothic Medium"/>
              </a:rPr>
              <a:t>Plot is sequence of events . In reality it is for the most part a pattern (Plan). </a:t>
            </a:r>
          </a:p>
          <a:p>
            <a:r>
              <a:rPr lang="en-US" sz="2400" dirty="0" smtClean="0">
                <a:latin typeface="Franklin Gothic Medium"/>
                <a:cs typeface="Franklin Gothic Medium"/>
              </a:rPr>
              <a:t>There are  parts of the plot that include Exposition, Rising Action, Climax, Falling Action, Resolution/Conclusion.</a:t>
            </a:r>
          </a:p>
        </p:txBody>
      </p:sp>
    </p:spTree>
    <p:extLst>
      <p:ext uri="{BB962C8B-B14F-4D97-AF65-F5344CB8AC3E}">
        <p14:creationId xmlns:p14="http://schemas.microsoft.com/office/powerpoint/2010/main" val="2787758285"/>
      </p:ext>
    </p:extLst>
  </p:cSld>
  <p:clrMapOvr>
    <a:masterClrMapping/>
  </p:clrMapOvr>
  <p:transition xmlns:p14="http://schemas.microsoft.com/office/powerpoint/2010/main" spd="slow">
    <p:fade thruBlk="1"/>
    <p:sndAc>
      <p:stSnd>
        <p:snd r:embed="rId2" name="Here It Is"/>
      </p:stSnd>
    </p:sndAc>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pitals"/>
                <a:cs typeface="Capitals"/>
              </a:rPr>
              <a:t>FICTION TEXT</a:t>
            </a:r>
            <a:endParaRPr lang="en-US" dirty="0">
              <a:latin typeface="Capitals"/>
              <a:cs typeface="Capitals"/>
            </a:endParaRPr>
          </a:p>
        </p:txBody>
      </p:sp>
      <p:sp>
        <p:nvSpPr>
          <p:cNvPr id="4" name="Text Placeholder 3"/>
          <p:cNvSpPr>
            <a:spLocks noGrp="1"/>
          </p:cNvSpPr>
          <p:nvPr>
            <p:ph type="body" sz="half" idx="2"/>
          </p:nvPr>
        </p:nvSpPr>
        <p:spPr/>
        <p:txBody>
          <a:bodyPr>
            <a:normAutofit/>
          </a:bodyPr>
          <a:lstStyle/>
          <a:p>
            <a:r>
              <a:rPr lang="en-US" sz="2000" dirty="0" smtClean="0">
                <a:latin typeface="Franklin Gothic Medium"/>
                <a:cs typeface="Franklin Gothic Medium"/>
              </a:rPr>
              <a:t>Fiction text is about things that are fake/non-real , they usually cannot happen in real life.</a:t>
            </a:r>
            <a:endParaRPr lang="en-US" sz="2000" dirty="0">
              <a:latin typeface="Franklin Gothic Medium"/>
              <a:cs typeface="Franklin Gothic Medium"/>
            </a:endParaRPr>
          </a:p>
        </p:txBody>
      </p:sp>
      <p:pic>
        <p:nvPicPr>
          <p:cNvPr id="6" name="Picture 5" descr="images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98" y="293511"/>
            <a:ext cx="8801128" cy="3664376"/>
          </a:xfrm>
          <a:prstGeom prst="rect">
            <a:avLst/>
          </a:prstGeom>
        </p:spPr>
      </p:pic>
    </p:spTree>
    <p:extLst>
      <p:ext uri="{BB962C8B-B14F-4D97-AF65-F5344CB8AC3E}">
        <p14:creationId xmlns:p14="http://schemas.microsoft.com/office/powerpoint/2010/main" val="137692683"/>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Take Off"/>
          </p:stSnd>
        </p:sndAc>
      </p:transition>
    </mc:Choice>
    <mc:Fallback xmlns="">
      <p:transition xmlns:p14="http://schemas.microsoft.com/office/powerpoint/2010/main" spd="slow">
        <p:dissolve/>
        <p:sndAc>
          <p:stSnd>
            <p:snd r:embed="rId4" name="Take Off"/>
          </p:stSnd>
        </p:sndAc>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pitals"/>
                <a:cs typeface="Capitals"/>
              </a:rPr>
              <a:t>Non-Fiction Text</a:t>
            </a:r>
            <a:endParaRPr lang="en-US" dirty="0">
              <a:latin typeface="Capitals"/>
              <a:cs typeface="Capitals"/>
            </a:endParaRPr>
          </a:p>
        </p:txBody>
      </p:sp>
      <p:pic>
        <p:nvPicPr>
          <p:cNvPr id="5" name="Picture Placeholder 4" descr="nonfiction.gif"/>
          <p:cNvPicPr>
            <a:picLocks noGrp="1" noChangeAspect="1"/>
          </p:cNvPicPr>
          <p:nvPr>
            <p:ph type="pic" idx="1"/>
          </p:nvPr>
        </p:nvPicPr>
        <p:blipFill>
          <a:blip r:embed="rId3">
            <a:extLst>
              <a:ext uri="{28A0092B-C50C-407E-A947-70E740481C1C}">
                <a14:useLocalDpi xmlns:a14="http://schemas.microsoft.com/office/drawing/2010/main" val="0"/>
              </a:ext>
            </a:extLst>
          </a:blip>
          <a:srcRect t="13087" b="13087"/>
          <a:stretch>
            <a:fillRect/>
          </a:stretch>
        </p:blipFill>
        <p:spPr>
          <a:xfrm>
            <a:off x="1358564" y="457200"/>
            <a:ext cx="9657614" cy="3173506"/>
          </a:xfrm>
        </p:spPr>
      </p:pic>
      <p:sp>
        <p:nvSpPr>
          <p:cNvPr id="4" name="Text Placeholder 3"/>
          <p:cNvSpPr>
            <a:spLocks noGrp="1"/>
          </p:cNvSpPr>
          <p:nvPr>
            <p:ph type="body" sz="half" idx="2"/>
          </p:nvPr>
        </p:nvSpPr>
        <p:spPr>
          <a:xfrm>
            <a:off x="914401" y="5181600"/>
            <a:ext cx="10721991" cy="1257351"/>
          </a:xfrm>
        </p:spPr>
        <p:txBody>
          <a:bodyPr>
            <a:normAutofit/>
          </a:bodyPr>
          <a:lstStyle/>
          <a:p>
            <a:r>
              <a:rPr lang="en-US" sz="2400" dirty="0" smtClean="0">
                <a:latin typeface="Franklin Gothic Medium"/>
                <a:cs typeface="Franklin Gothic Medium"/>
              </a:rPr>
              <a:t>It is a text that is true, real, authentic. It is usually made to inform the reader. </a:t>
            </a:r>
          </a:p>
          <a:p>
            <a:endParaRPr lang="en-US" sz="2400" dirty="0" smtClean="0">
              <a:latin typeface="Franklin Gothic Medium"/>
              <a:cs typeface="Franklin Gothic Medium"/>
            </a:endParaRPr>
          </a:p>
        </p:txBody>
      </p:sp>
    </p:spTree>
    <p:extLst>
      <p:ext uri="{BB962C8B-B14F-4D97-AF65-F5344CB8AC3E}">
        <p14:creationId xmlns:p14="http://schemas.microsoft.com/office/powerpoint/2010/main" val="310211938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Breaking Glass"/>
          </p:stSnd>
        </p:sndAc>
      </p:transition>
    </mc:Choice>
    <mc:Fallback xmlns="">
      <p:transition xmlns:p14="http://schemas.microsoft.com/office/powerpoint/2010/main" spd="slow">
        <p:fade/>
        <p:sndAc>
          <p:stSnd>
            <p:snd r:embed="rId4" name="Breaking Glass"/>
          </p:stSnd>
        </p:sndAc>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Capitals"/>
                <a:cs typeface="Capitals"/>
              </a:rPr>
              <a:t>Complement </a:t>
            </a:r>
            <a:endParaRPr lang="en-US" dirty="0">
              <a:latin typeface="Capitals"/>
              <a:cs typeface="Capitals"/>
            </a:endParaRPr>
          </a:p>
        </p:txBody>
      </p:sp>
      <p:sp>
        <p:nvSpPr>
          <p:cNvPr id="8" name="Content Placeholder 7"/>
          <p:cNvSpPr>
            <a:spLocks noGrp="1"/>
          </p:cNvSpPr>
          <p:nvPr>
            <p:ph idx="1"/>
          </p:nvPr>
        </p:nvSpPr>
        <p:spPr>
          <a:xfrm>
            <a:off x="737196" y="2209800"/>
            <a:ext cx="8285438" cy="1393650"/>
          </a:xfrm>
        </p:spPr>
        <p:txBody>
          <a:bodyPr>
            <a:normAutofit/>
          </a:bodyPr>
          <a:lstStyle/>
          <a:p>
            <a:r>
              <a:rPr lang="en-US" dirty="0" smtClean="0">
                <a:latin typeface="Franklin Gothic Medium"/>
                <a:cs typeface="Franklin Gothic Medium"/>
              </a:rPr>
              <a:t>Definition: A thing that completes or brings to perfection.</a:t>
            </a:r>
          </a:p>
          <a:p>
            <a:r>
              <a:rPr lang="en-US" dirty="0" smtClean="0">
                <a:latin typeface="Franklin Gothic Medium"/>
                <a:cs typeface="Franklin Gothic Medium"/>
              </a:rPr>
              <a:t>Example: </a:t>
            </a:r>
            <a:r>
              <a:rPr lang="en-US" dirty="0">
                <a:latin typeface="Franklin Gothic Medium"/>
                <a:cs typeface="Franklin Gothic Medium"/>
              </a:rPr>
              <a:t>The mouse ran up the clock preposition.</a:t>
            </a:r>
          </a:p>
          <a:p>
            <a:endParaRPr lang="en-US" dirty="0" smtClean="0">
              <a:latin typeface="Franklin Gothic Medium"/>
              <a:cs typeface="Franklin Gothic Medium"/>
            </a:endParaRPr>
          </a:p>
          <a:p>
            <a:endParaRPr lang="en-US" dirty="0" smtClean="0">
              <a:latin typeface="Franklin Gothic Medium"/>
              <a:cs typeface="Franklin Gothic Medium"/>
            </a:endParaRPr>
          </a:p>
          <a:p>
            <a:pPr marL="0" indent="0">
              <a:buNone/>
            </a:pPr>
            <a:endParaRPr lang="en-US" dirty="0">
              <a:latin typeface="Franklin Gothic Medium"/>
              <a:cs typeface="Franklin Gothic Medium"/>
            </a:endParaRPr>
          </a:p>
        </p:txBody>
      </p:sp>
      <p:graphicFrame>
        <p:nvGraphicFramePr>
          <p:cNvPr id="16" name="Table 15"/>
          <p:cNvGraphicFramePr>
            <a:graphicFrameLocks noGrp="1"/>
          </p:cNvGraphicFramePr>
          <p:nvPr>
            <p:extLst>
              <p:ext uri="{D42A27DB-BD31-4B8C-83A1-F6EECF244321}">
                <p14:modId xmlns:p14="http://schemas.microsoft.com/office/powerpoint/2010/main" val="3583793307"/>
              </p:ext>
            </p:extLst>
          </p:nvPr>
        </p:nvGraphicFramePr>
        <p:xfrm>
          <a:off x="1225660" y="3444753"/>
          <a:ext cx="7590236" cy="1162937"/>
        </p:xfrm>
        <a:graphic>
          <a:graphicData uri="http://schemas.openxmlformats.org/drawingml/2006/table">
            <a:tbl>
              <a:tblPr firstRow="1" bandRow="1">
                <a:tableStyleId>{7E9639D4-E3E2-4D34-9284-5A2195B3D0D7}</a:tableStyleId>
              </a:tblPr>
              <a:tblGrid>
                <a:gridCol w="3795118"/>
                <a:gridCol w="3795118"/>
              </a:tblGrid>
              <a:tr h="578986">
                <a:tc>
                  <a:txBody>
                    <a:bodyPr/>
                    <a:lstStyle/>
                    <a:p>
                      <a:r>
                        <a:rPr lang="en-US" sz="2400" dirty="0" smtClean="0">
                          <a:latin typeface="Franklin Gothic Medium"/>
                          <a:cs typeface="Franklin Gothic Medium"/>
                        </a:rPr>
                        <a:t>Subject</a:t>
                      </a:r>
                      <a:endParaRPr lang="en-US" sz="2400" dirty="0">
                        <a:latin typeface="Franklin Gothic Medium"/>
                        <a:cs typeface="Franklin Gothic Medium"/>
                      </a:endParaRPr>
                    </a:p>
                  </a:txBody>
                  <a:tcPr/>
                </a:tc>
                <a:tc>
                  <a:txBody>
                    <a:bodyPr/>
                    <a:lstStyle/>
                    <a:p>
                      <a:r>
                        <a:rPr lang="en-US" sz="2400" dirty="0" smtClean="0">
                          <a:latin typeface="Franklin Gothic Medium"/>
                          <a:cs typeface="Franklin Gothic Medium"/>
                        </a:rPr>
                        <a:t>Predicate</a:t>
                      </a:r>
                      <a:endParaRPr lang="en-US" sz="2400" dirty="0">
                        <a:latin typeface="Franklin Gothic Medium"/>
                        <a:cs typeface="Franklin Gothic Medium"/>
                      </a:endParaRPr>
                    </a:p>
                  </a:txBody>
                  <a:tcPr/>
                </a:tc>
              </a:tr>
              <a:tr h="583951">
                <a:tc>
                  <a:txBody>
                    <a:bodyPr/>
                    <a:lstStyle/>
                    <a:p>
                      <a:r>
                        <a:rPr lang="en-US" sz="2400" dirty="0" smtClean="0">
                          <a:latin typeface="Franklin Gothic Medium"/>
                          <a:cs typeface="Franklin Gothic Medium"/>
                        </a:rPr>
                        <a:t>Mouse </a:t>
                      </a:r>
                      <a:endParaRPr lang="en-US" sz="2400" dirty="0">
                        <a:latin typeface="Franklin Gothic Medium"/>
                        <a:cs typeface="Franklin Gothic Medium"/>
                      </a:endParaRPr>
                    </a:p>
                  </a:txBody>
                  <a:tcPr/>
                </a:tc>
                <a:tc>
                  <a:txBody>
                    <a:bodyPr/>
                    <a:lstStyle/>
                    <a:p>
                      <a:r>
                        <a:rPr lang="en-US" sz="2400" dirty="0" smtClean="0"/>
                        <a:t>Ran</a:t>
                      </a:r>
                      <a:endParaRPr lang="en-US" sz="2400" dirty="0"/>
                    </a:p>
                  </a:txBody>
                  <a:tcPr/>
                </a:tc>
              </a:tr>
            </a:tbl>
          </a:graphicData>
        </a:graphic>
      </p:graphicFrame>
      <p:sp>
        <p:nvSpPr>
          <p:cNvPr id="18" name="TextBox 17"/>
          <p:cNvSpPr txBox="1"/>
          <p:nvPr/>
        </p:nvSpPr>
        <p:spPr>
          <a:xfrm>
            <a:off x="694049" y="4520139"/>
            <a:ext cx="9672381" cy="1938992"/>
          </a:xfrm>
          <a:prstGeom prst="rect">
            <a:avLst/>
          </a:prstGeom>
          <a:noFill/>
        </p:spPr>
        <p:txBody>
          <a:bodyPr wrap="square" rtlCol="0">
            <a:spAutoFit/>
          </a:bodyPr>
          <a:lstStyle/>
          <a:p>
            <a:endParaRPr lang="en-US" sz="2400" dirty="0">
              <a:latin typeface="Franklin Gothic Medium"/>
              <a:cs typeface="Franklin Gothic Medium"/>
            </a:endParaRPr>
          </a:p>
          <a:p>
            <a:r>
              <a:rPr lang="en-US" sz="2400" dirty="0" smtClean="0">
                <a:latin typeface="Franklin Gothic Medium"/>
                <a:cs typeface="Franklin Gothic Medium"/>
              </a:rPr>
              <a:t>Up is the complement because mouse is the subject and ran is the predicate. </a:t>
            </a:r>
          </a:p>
          <a:p>
            <a:endParaRPr lang="en-US" sz="2400" dirty="0">
              <a:latin typeface="Franklin Gothic Medium"/>
              <a:cs typeface="Franklin Gothic Medium"/>
            </a:endParaRPr>
          </a:p>
          <a:p>
            <a:r>
              <a:rPr lang="en-US" sz="2400" dirty="0" smtClean="0">
                <a:latin typeface="Franklin Gothic Medium"/>
                <a:cs typeface="Franklin Gothic Medium"/>
              </a:rPr>
              <a:t>  </a:t>
            </a:r>
            <a:endParaRPr lang="en-US" sz="2400" dirty="0">
              <a:latin typeface="Franklin Gothic Medium"/>
              <a:cs typeface="Franklin Gothic Medium"/>
            </a:endParaRPr>
          </a:p>
        </p:txBody>
      </p:sp>
    </p:spTree>
    <p:extLst>
      <p:ext uri="{BB962C8B-B14F-4D97-AF65-F5344CB8AC3E}">
        <p14:creationId xmlns:p14="http://schemas.microsoft.com/office/powerpoint/2010/main" val="1835316758"/>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Ray"/>
          </p:stSnd>
        </p:sndAc>
      </p:transition>
    </mc:Choice>
    <mc:Fallback xmlns="">
      <p:transition xmlns:p14="http://schemas.microsoft.com/office/powerpoint/2010/main" spd="slow">
        <p:fade/>
        <p:sndAc>
          <p:stSnd>
            <p:snd r:embed="rId3" name="Ray"/>
          </p:stSnd>
        </p:sndAc>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pitals"/>
                <a:cs typeface="Capitals"/>
              </a:rPr>
              <a:t>THE END</a:t>
            </a:r>
            <a:endParaRPr lang="en-US" dirty="0">
              <a:latin typeface="Capitals"/>
              <a:cs typeface="Capitals"/>
            </a:endParaRPr>
          </a:p>
        </p:txBody>
      </p:sp>
      <p:sp>
        <p:nvSpPr>
          <p:cNvPr id="3" name="Content Placeholder 2"/>
          <p:cNvSpPr>
            <a:spLocks noGrp="1"/>
          </p:cNvSpPr>
          <p:nvPr>
            <p:ph idx="1"/>
          </p:nvPr>
        </p:nvSpPr>
        <p:spPr/>
        <p:txBody>
          <a:bodyPr/>
          <a:lstStyle/>
          <a:p>
            <a:r>
              <a:rPr lang="en-US" dirty="0" smtClean="0">
                <a:latin typeface="Capitals"/>
                <a:cs typeface="Capitals"/>
              </a:rPr>
              <a:t>Thank you for your time. This concludes </a:t>
            </a:r>
            <a:r>
              <a:rPr lang="en-US" smtClean="0">
                <a:latin typeface="Capitals"/>
                <a:cs typeface="Capitals"/>
              </a:rPr>
              <a:t>our powerpoint. </a:t>
            </a:r>
            <a:endParaRPr lang="en-US" dirty="0">
              <a:latin typeface="Capitals"/>
              <a:cs typeface="Capitals"/>
            </a:endParaRPr>
          </a:p>
        </p:txBody>
      </p:sp>
    </p:spTree>
    <p:extLst>
      <p:ext uri="{BB962C8B-B14F-4D97-AF65-F5344CB8AC3E}">
        <p14:creationId xmlns:p14="http://schemas.microsoft.com/office/powerpoint/2010/main" val="3565849324"/>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lapping"/>
          </p:stSnd>
        </p:sndAc>
      </p:transition>
    </mc:Choice>
    <mc:Fallback>
      <p:transition xmlns:p14="http://schemas.microsoft.com/office/powerpoint/2010/main" spd="slow">
        <p:fade/>
        <p:sndAc>
          <p:stSnd>
            <p:snd r:embed="rId2" name="Clapping"/>
          </p:stSnd>
        </p:sndAc>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Folio.thmx</Template>
  <TotalTime>109</TotalTime>
  <Words>304</Words>
  <Application>Microsoft Macintosh PowerPoint</Application>
  <PresentationFormat>Custom</PresentationFormat>
  <Paragraphs>35</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Folio</vt:lpstr>
      <vt:lpstr>Reading is Power</vt:lpstr>
      <vt:lpstr>Why is Reading Important ?</vt:lpstr>
      <vt:lpstr>MAIN IDEA  </vt:lpstr>
      <vt:lpstr>PLOT</vt:lpstr>
      <vt:lpstr>FICTION TEXT</vt:lpstr>
      <vt:lpstr>Non-Fiction Text</vt:lpstr>
      <vt:lpstr>Complement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STUDENT</cp:lastModifiedBy>
  <cp:revision>19</cp:revision>
  <dcterms:created xsi:type="dcterms:W3CDTF">2012-07-27T01:16:44Z</dcterms:created>
  <dcterms:modified xsi:type="dcterms:W3CDTF">2013-02-26T19:23:56Z</dcterms:modified>
</cp:coreProperties>
</file>